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011" autoAdjust="0"/>
  </p:normalViewPr>
  <p:slideViewPr>
    <p:cSldViewPr>
      <p:cViewPr varScale="1">
        <p:scale>
          <a:sx n="68" d="100"/>
          <a:sy n="68" d="100"/>
        </p:scale>
        <p:origin x="-1470" y="-90"/>
      </p:cViewPr>
      <p:guideLst>
        <p:guide orient="horz" pos="2160"/>
        <p:guide pos="2880"/>
      </p:guideLst>
    </p:cSldViewPr>
  </p:slideViewPr>
  <p:outlineViewPr>
    <p:cViewPr>
      <p:scale>
        <a:sx n="33" d="100"/>
        <a:sy n="33" d="100"/>
      </p:scale>
      <p:origin x="0" y="988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5F63A2D-BA72-4C87-B770-0E394728B316}" type="datetimeFigureOut">
              <a:rPr lang="ru-RU" smtClean="0"/>
              <a:t>15.05.2016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5EE836B-FC66-4153-8B93-85C1733B610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5F63A2D-BA72-4C87-B770-0E394728B316}" type="datetimeFigureOut">
              <a:rPr lang="ru-RU" smtClean="0"/>
              <a:t>15.05.2016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EE836B-FC66-4153-8B93-85C1733B610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5F63A2D-BA72-4C87-B770-0E394728B316}" type="datetimeFigureOut">
              <a:rPr lang="ru-RU" smtClean="0"/>
              <a:t>15.05.2016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EE836B-FC66-4153-8B93-85C1733B610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5F63A2D-BA72-4C87-B770-0E394728B316}" type="datetimeFigureOut">
              <a:rPr lang="ru-RU" smtClean="0"/>
              <a:t>15.05.2016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EE836B-FC66-4153-8B93-85C1733B610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5F63A2D-BA72-4C87-B770-0E394728B316}" type="datetimeFigureOut">
              <a:rPr lang="ru-RU" smtClean="0"/>
              <a:t>15.05.2016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EE836B-FC66-4153-8B93-85C1733B610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5F63A2D-BA72-4C87-B770-0E394728B316}" type="datetimeFigureOut">
              <a:rPr lang="ru-RU" smtClean="0"/>
              <a:t>15.05.2016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EE836B-FC66-4153-8B93-85C1733B610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5F63A2D-BA72-4C87-B770-0E394728B316}" type="datetimeFigureOut">
              <a:rPr lang="ru-RU" smtClean="0"/>
              <a:t>15.05.2016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5EE836B-FC66-4153-8B93-85C1733B610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5F63A2D-BA72-4C87-B770-0E394728B316}" type="datetimeFigureOut">
              <a:rPr lang="ru-RU" smtClean="0"/>
              <a:t>15.05.2016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5EE836B-FC66-4153-8B93-85C1733B610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F63A2D-BA72-4C87-B770-0E394728B316}" type="datetimeFigureOut">
              <a:rPr lang="ru-RU" smtClean="0"/>
              <a:t>15.05.2016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5EE836B-FC66-4153-8B93-85C1733B610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5F63A2D-BA72-4C87-B770-0E394728B316}" type="datetimeFigureOut">
              <a:rPr lang="ru-RU" smtClean="0"/>
              <a:t>15.05.2016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EE836B-FC66-4153-8B93-85C1733B610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5F63A2D-BA72-4C87-B770-0E394728B316}" type="datetimeFigureOut">
              <a:rPr lang="ru-RU" smtClean="0"/>
              <a:t>15.05.2016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25EE836B-FC66-4153-8B93-85C1733B6102}"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5F63A2D-BA72-4C87-B770-0E394728B316}" type="datetimeFigureOut">
              <a:rPr lang="ru-RU" smtClean="0"/>
              <a:t>15.05.2016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EE836B-FC66-4153-8B93-85C1733B6102}"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hyperlink" Target="https://de.wikipedia.org/wiki/Land_(Deutschland)"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de.wikipedia.org/wiki/Deutschland" TargetMode="External"/><Relationship Id="rId5" Type="http://schemas.openxmlformats.org/officeDocument/2006/relationships/hyperlink" Target="https://de.wikipedia.org/wiki/Bundeshauptstadt" TargetMode="External"/><Relationship Id="rId4" Type="http://schemas.openxmlformats.org/officeDocument/2006/relationships/hyperlink" Target="https://de.wikipedia.org/wiki/Liste_der_IPA-Zeiche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de.wikipedia.org/wiki/Metropolregion_Berlin/Brandenburg" TargetMode="External"/><Relationship Id="rId2" Type="http://schemas.openxmlformats.org/officeDocument/2006/relationships/hyperlink" Target="https://de.wikipedia.org/wiki/Berolinismus" TargetMode="Externa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hyperlink" Target="https://de.wikipedia.org/wiki/Agglomeration_Berlin" TargetMode="External"/><Relationship Id="rId13" Type="http://schemas.openxmlformats.org/officeDocument/2006/relationships/hyperlink" Target="https://de.wikipedia.org/wiki/Liste_der_Seen_in_Berlin" TargetMode="External"/><Relationship Id="rId3" Type="http://schemas.openxmlformats.org/officeDocument/2006/relationships/hyperlink" Target="https://de.wikipedia.org/wiki/Liste_der_Gro%C3%9Fst%C3%A4dte_in_Deutschland" TargetMode="External"/><Relationship Id="rId7" Type="http://schemas.openxmlformats.org/officeDocument/2006/relationships/hyperlink" Target="https://de.wikipedia.org/wiki/Metropolregion_Berlin/Brandenburg" TargetMode="External"/><Relationship Id="rId12" Type="http://schemas.openxmlformats.org/officeDocument/2006/relationships/hyperlink" Target="https://de.wikipedia.org/wiki/Havel" TargetMode="External"/><Relationship Id="rId2" Type="http://schemas.openxmlformats.org/officeDocument/2006/relationships/hyperlink" Target="https://de.wikipedia.org/wiki/Stadt" TargetMode="External"/><Relationship Id="rId1" Type="http://schemas.openxmlformats.org/officeDocument/2006/relationships/slideLayout" Target="../slideLayouts/slideLayout1.xml"/><Relationship Id="rId6" Type="http://schemas.openxmlformats.org/officeDocument/2006/relationships/hyperlink" Target="https://de.wikipedia.org/wiki/Liste_der_gr%C3%B6%C3%9Ften_St%C3%A4dte_der_Europ%C3%A4ischen_Union" TargetMode="External"/><Relationship Id="rId11" Type="http://schemas.openxmlformats.org/officeDocument/2006/relationships/hyperlink" Target="https://de.wikipedia.org/wiki/Spree" TargetMode="External"/><Relationship Id="rId5" Type="http://schemas.openxmlformats.org/officeDocument/2006/relationships/hyperlink" Target="https://de.wikipedia.org/wiki/Gemeinde_(Deutschland)" TargetMode="External"/><Relationship Id="rId10" Type="http://schemas.openxmlformats.org/officeDocument/2006/relationships/hyperlink" Target="https://de.wikipedia.org/wiki/Berliner_Bezirke" TargetMode="External"/><Relationship Id="rId4" Type="http://schemas.openxmlformats.org/officeDocument/2006/relationships/hyperlink" Target="https://de.wikipedia.org/wiki/Liste_der_100_fl%C3%A4chengr%C3%B6%C3%9Ften_St%C3%A4dte_und_Gemeinden_Deutschlands" TargetMode="External"/><Relationship Id="rId9" Type="http://schemas.openxmlformats.org/officeDocument/2006/relationships/hyperlink" Target="https://de.wikipedia.org/wiki/Stadtstaat" TargetMode="External"/><Relationship Id="rId1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s://de.wikipedia.org/wiki/Geographische_Koordinaten" TargetMode="External"/><Relationship Id="rId7" Type="http://schemas.openxmlformats.org/officeDocument/2006/relationships/image" Target="../media/image7.jpeg"/><Relationship Id="rId2" Type="http://schemas.openxmlformats.org/officeDocument/2006/relationships/hyperlink" Target="https://de.wikipedia.org/wiki/Rotes_Rathaus" TargetMode="Externa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hyperlink" Target="https://de.wikipedia.org/wiki/Polen" TargetMode="External"/><Relationship Id="rId4" Type="http://schemas.openxmlformats.org/officeDocument/2006/relationships/hyperlink" Target="https://de.wikipedia.org/wiki/Brandenbu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berlin.de/.bin/fwd.fcgi?http://potsdamerplatz.de/" TargetMode="External"/><Relationship Id="rId2" Type="http://schemas.openxmlformats.org/officeDocument/2006/relationships/hyperlink" Target="http://www.berlin.de/.bin/fwd.fcgi?http://www.tv-turm.de" TargetMode="Externa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visitberlin.de/de/ort/alexanderplatz" TargetMode="External"/><Relationship Id="rId7" Type="http://schemas.openxmlformats.org/officeDocument/2006/relationships/image" Target="../media/image13.jpeg"/><Relationship Id="rId2" Type="http://schemas.openxmlformats.org/officeDocument/2006/relationships/hyperlink" Target="http://www.visitberlin.de/de/ort/museumsinsel" TargetMode="Externa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hyperlink" Target="http://www.visitberlin.de/de/ort/brandenburger-tor" TargetMode="External"/><Relationship Id="rId10" Type="http://schemas.openxmlformats.org/officeDocument/2006/relationships/image" Target="../media/image16.jpeg"/><Relationship Id="rId4" Type="http://schemas.openxmlformats.org/officeDocument/2006/relationships/hyperlink" Target="http://www.visitberlin.de/de/ort/berliner-rathaus" TargetMode="External"/><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hyperlink" Target="http://geboren.am/12-juni" TargetMode="External"/><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hyperlink" Target="http://geboren.am/1965" TargetMode="External"/><Relationship Id="rId4" Type="http://schemas.openxmlformats.org/officeDocument/2006/relationships/hyperlink" Target="http://geboren.am/198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geboren.am/7-oktober" TargetMode="External"/><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hyperlink" Target="http://geboren.am/1955" TargetMode="External"/><Relationship Id="rId4" Type="http://schemas.openxmlformats.org/officeDocument/2006/relationships/hyperlink" Target="http://geboren.am/196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geboren.am/19-januar" TargetMode="External"/><Relationship Id="rId7" Type="http://schemas.openxmlformats.org/officeDocument/2006/relationships/hyperlink" Target="http://geboren.am/1925" TargetMode="External"/><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hyperlink" Target="http://geboren.am/1901" TargetMode="External"/><Relationship Id="rId5" Type="http://schemas.openxmlformats.org/officeDocument/2006/relationships/hyperlink" Target="http://geboren.am/27-dezember" TargetMode="External"/><Relationship Id="rId4" Type="http://schemas.openxmlformats.org/officeDocument/2006/relationships/hyperlink" Target="http://geboren.am/195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randenburg-Gate-West-Berlin.jpg"/>
          <p:cNvPicPr>
            <a:picLocks noChangeAspect="1"/>
          </p:cNvPicPr>
          <p:nvPr/>
        </p:nvPicPr>
        <p:blipFill>
          <a:blip r:embed="rId2" cstate="print"/>
          <a:stretch>
            <a:fillRect/>
          </a:stretch>
        </p:blipFill>
        <p:spPr>
          <a:xfrm>
            <a:off x="0" y="3303270"/>
            <a:ext cx="5334000" cy="3554730"/>
          </a:xfrm>
          <a:prstGeom prst="rect">
            <a:avLst/>
          </a:prstGeom>
        </p:spPr>
      </p:pic>
      <p:pic>
        <p:nvPicPr>
          <p:cNvPr id="7" name="Рисунок 6" descr="DEumrissSRG2.png"/>
          <p:cNvPicPr>
            <a:picLocks noChangeAspect="1"/>
          </p:cNvPicPr>
          <p:nvPr/>
        </p:nvPicPr>
        <p:blipFill>
          <a:blip r:embed="rId3" cstate="print"/>
          <a:stretch>
            <a:fillRect/>
          </a:stretch>
        </p:blipFill>
        <p:spPr>
          <a:xfrm>
            <a:off x="4923176" y="1412776"/>
            <a:ext cx="4220824" cy="5445224"/>
          </a:xfrm>
          <a:prstGeom prst="rect">
            <a:avLst/>
          </a:prstGeom>
        </p:spPr>
      </p:pic>
      <p:sp>
        <p:nvSpPr>
          <p:cNvPr id="2" name="Заголовок 1"/>
          <p:cNvSpPr>
            <a:spLocks noGrp="1"/>
          </p:cNvSpPr>
          <p:nvPr>
            <p:ph type="ctrTitle"/>
          </p:nvPr>
        </p:nvSpPr>
        <p:spPr/>
        <p:txBody>
          <a:bodyPr>
            <a:normAutofit fontScale="90000"/>
          </a:bodyPr>
          <a:lstStyle/>
          <a:p>
            <a:r>
              <a:rPr lang="de-DE" sz="4400" dirty="0" smtClean="0"/>
              <a:t>Berlin</a:t>
            </a:r>
            <a:r>
              <a:rPr lang="de-DE" sz="4400" b="0" dirty="0" smtClean="0"/>
              <a:t>  [</a:t>
            </a:r>
            <a:r>
              <a:rPr lang="de-DE" sz="4400" b="0" dirty="0" err="1" smtClean="0">
                <a:hlinkClick r:id="rId4" tooltip="Liste der IPA-Zeichen"/>
              </a:rPr>
              <a:t>bɛɐ</a:t>
            </a:r>
            <a:r>
              <a:rPr lang="de-DE" sz="4400" b="0" dirty="0" smtClean="0">
                <a:hlinkClick r:id="rId4" tooltip="Liste der IPA-Zeichen"/>
              </a:rPr>
              <a:t>̯ˈ</a:t>
            </a:r>
            <a:r>
              <a:rPr lang="de-DE" sz="4400" b="0" dirty="0" err="1" smtClean="0">
                <a:hlinkClick r:id="rId4" tooltip="Liste der IPA-Zeichen"/>
              </a:rPr>
              <a:t>liːn</a:t>
            </a:r>
            <a:r>
              <a:rPr lang="de-DE" sz="4400" b="0" dirty="0" smtClean="0"/>
              <a:t>] ist die </a:t>
            </a:r>
            <a:r>
              <a:rPr lang="de-DE" sz="4400" b="0" dirty="0" smtClean="0">
                <a:hlinkClick r:id="rId5" tooltip="Bundeshauptstadt"/>
              </a:rPr>
              <a:t>Bundeshauptstadt</a:t>
            </a:r>
            <a:r>
              <a:rPr lang="de-DE" sz="4400" b="0" dirty="0" smtClean="0"/>
              <a:t> der </a:t>
            </a:r>
            <a:r>
              <a:rPr lang="ru-RU" sz="4400" b="0" dirty="0" smtClean="0"/>
              <a:t/>
            </a:r>
            <a:br>
              <a:rPr lang="ru-RU" sz="4400" b="0" dirty="0" smtClean="0"/>
            </a:br>
            <a:r>
              <a:rPr lang="de-DE" sz="4400" b="0" dirty="0" smtClean="0">
                <a:hlinkClick r:id="rId6" tooltip="Deutschland"/>
              </a:rPr>
              <a:t>Bundesrepublik </a:t>
            </a:r>
            <a:r>
              <a:rPr lang="de-DE" sz="4400" b="0" dirty="0" smtClean="0">
                <a:hlinkClick r:id="rId6" tooltip="Deutschland"/>
              </a:rPr>
              <a:t>Deutschland</a:t>
            </a:r>
            <a:r>
              <a:rPr lang="de-DE" sz="4400" b="0" dirty="0" smtClean="0"/>
              <a:t> und zugleich eines ihrer </a:t>
            </a:r>
            <a:r>
              <a:rPr lang="de-DE" sz="4400" b="0" u="sng" dirty="0" smtClean="0">
                <a:hlinkClick r:id="rId7" tooltip="Land (Deutschland)"/>
              </a:rPr>
              <a:t>Länder</a:t>
            </a:r>
            <a:r>
              <a:rPr lang="de-DE" sz="4400" b="0" dirty="0" smtClean="0"/>
              <a:t>.</a:t>
            </a:r>
            <a:r>
              <a:rPr lang="de-DE" b="0" dirty="0" smtClean="0"/>
              <a:t> </a:t>
            </a:r>
            <a:endParaRPr lang="ru-RU" dirty="0"/>
          </a:p>
        </p:txBody>
      </p:sp>
      <p:pic>
        <p:nvPicPr>
          <p:cNvPr id="5" name="Рисунок 4" descr="pix.gif"/>
          <p:cNvPicPr>
            <a:picLocks noChangeAspect="1"/>
          </p:cNvPicPr>
          <p:nvPr/>
        </p:nvPicPr>
        <p:blipFill>
          <a:blip r:embed="rId8" cstate="print"/>
          <a:stretch>
            <a:fillRect/>
          </a:stretch>
        </p:blipFill>
        <p:spPr>
          <a:xfrm>
            <a:off x="179512" y="0"/>
            <a:ext cx="2051720" cy="2051720"/>
          </a:xfrm>
          <a:prstGeom prst="rect">
            <a:avLst/>
          </a:prstGeom>
        </p:spPr>
      </p:pic>
      <p:sp>
        <p:nvSpPr>
          <p:cNvPr id="6" name="Прямоугольник 5"/>
          <p:cNvSpPr/>
          <p:nvPr/>
        </p:nvSpPr>
        <p:spPr>
          <a:xfrm>
            <a:off x="179512" y="764704"/>
            <a:ext cx="2422266" cy="369332"/>
          </a:xfrm>
          <a:prstGeom prst="rect">
            <a:avLst/>
          </a:prstGeom>
        </p:spPr>
        <p:txBody>
          <a:bodyPr wrap="none">
            <a:spAutoFit/>
          </a:bodyPr>
          <a:lstStyle/>
          <a:p>
            <a:r>
              <a:rPr lang="en-US" b="1" dirty="0" err="1" smtClean="0"/>
              <a:t>Zaitseva</a:t>
            </a:r>
            <a:r>
              <a:rPr lang="en-US" b="1" dirty="0" smtClean="0"/>
              <a:t> Marina A-43</a:t>
            </a: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772400" cy="1362456"/>
          </a:xfrm>
        </p:spPr>
        <p:txBody>
          <a:bodyPr/>
          <a:lstStyle/>
          <a:p>
            <a:r>
              <a:rPr lang="de-DE" dirty="0" smtClean="0"/>
              <a:t>Feste und Traditionen in Berlin</a:t>
            </a:r>
            <a:endParaRPr lang="de-DE" dirty="0"/>
          </a:p>
        </p:txBody>
      </p:sp>
      <p:sp>
        <p:nvSpPr>
          <p:cNvPr id="3" name="Текст 2"/>
          <p:cNvSpPr>
            <a:spLocks noGrp="1"/>
          </p:cNvSpPr>
          <p:nvPr>
            <p:ph type="body" idx="1"/>
          </p:nvPr>
        </p:nvSpPr>
        <p:spPr>
          <a:xfrm>
            <a:off x="0" y="1700808"/>
            <a:ext cx="5985864" cy="4752528"/>
          </a:xfrm>
        </p:spPr>
        <p:txBody>
          <a:bodyPr>
            <a:normAutofit fontScale="92500" lnSpcReduction="20000"/>
          </a:bodyPr>
          <a:lstStyle/>
          <a:p>
            <a:r>
              <a:rPr lang="de-DE" dirty="0" smtClean="0"/>
              <a:t>Berlins Kulturlandschaft ist so reichhaltig, dass Berlinbesucher jeden Tag ein Fest für Geist und Sinne erleben können. Die Hauptstadt hat die meisten und einige der bedeutendsten Bühnenhäuser und Konzertsäle Deutschlands aufzuweisen. Kein Wunder, dass einige Jahreshöhepunkte den Besucherstrom aus ganz Europa mobilisieren. Die Berliner Festspiele GmbH hat in den letzten Jahren die Planung und Koordinierung mehrerer traditioneller Festivals übernommen. Deshalb finden viele Veranstaltungen der großen Kulturfeste auch im Festspielhaus, Schaperstraße 24, in der Nähe des Ku’damms statt.</a:t>
            </a:r>
          </a:p>
          <a:p>
            <a:r>
              <a:rPr lang="de-DE" dirty="0" smtClean="0"/>
              <a:t>Aber auch traditionelle Volksfeste werden das ganze Jahr über in Berlin abgehalten. Verantwortlich dafür ist der Schaustellerverband Berlin, der den Zentralen Festplatz und andere Schauplätze regelmäßig in große Jahrmärkte verwandelt.</a:t>
            </a:r>
          </a:p>
          <a:p>
            <a:endParaRPr lang="ru-RU" dirty="0"/>
          </a:p>
        </p:txBody>
      </p:sp>
      <p:pic>
        <p:nvPicPr>
          <p:cNvPr id="4" name="Рисунок 3" descr="Christkindl.jpg"/>
          <p:cNvPicPr>
            <a:picLocks noChangeAspect="1"/>
          </p:cNvPicPr>
          <p:nvPr/>
        </p:nvPicPr>
        <p:blipFill>
          <a:blip r:embed="rId2" cstate="print"/>
          <a:stretch>
            <a:fillRect/>
          </a:stretch>
        </p:blipFill>
        <p:spPr>
          <a:xfrm>
            <a:off x="5868144" y="1916832"/>
            <a:ext cx="3155407" cy="374441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71400"/>
            <a:ext cx="7772400" cy="1362456"/>
          </a:xfrm>
        </p:spPr>
        <p:txBody>
          <a:bodyPr/>
          <a:lstStyle/>
          <a:p>
            <a:r>
              <a:rPr lang="en-US" sz="4800" dirty="0" err="1" smtClean="0"/>
              <a:t>Internationale</a:t>
            </a:r>
            <a:r>
              <a:rPr lang="en-US" sz="4800" dirty="0" smtClean="0"/>
              <a:t> </a:t>
            </a:r>
            <a:r>
              <a:rPr lang="en-US" sz="4800" dirty="0" err="1" smtClean="0"/>
              <a:t>Kulturfestivals</a:t>
            </a:r>
            <a:endParaRPr lang="en-US" sz="4800" dirty="0"/>
          </a:p>
        </p:txBody>
      </p:sp>
      <p:sp>
        <p:nvSpPr>
          <p:cNvPr id="3" name="Текст 2"/>
          <p:cNvSpPr>
            <a:spLocks noGrp="1"/>
          </p:cNvSpPr>
          <p:nvPr>
            <p:ph type="body" idx="1"/>
          </p:nvPr>
        </p:nvSpPr>
        <p:spPr>
          <a:xfrm>
            <a:off x="539552" y="1268760"/>
            <a:ext cx="7772400" cy="5328592"/>
          </a:xfrm>
        </p:spPr>
        <p:txBody>
          <a:bodyPr/>
          <a:lstStyle/>
          <a:p>
            <a:r>
              <a:rPr lang="de-DE" sz="2800" b="1" dirty="0" smtClean="0">
                <a:solidFill>
                  <a:schemeClr val="accent1">
                    <a:lumMod val="40000"/>
                    <a:lumOff val="60000"/>
                  </a:schemeClr>
                </a:solidFill>
              </a:rPr>
              <a:t>Internationale Filmfestspiele Berlin</a:t>
            </a:r>
          </a:p>
          <a:p>
            <a:r>
              <a:rPr lang="de-DE" dirty="0" smtClean="0"/>
              <a:t>Was Cannes kann, das schafft Berlin bereits im Winter. Schon im Februar schreitet die Creme de la Creme der internationalen Filmkunst in Berlin über den Roten Teppich. Und das seit einigen Jahren an äußerst exponierter Lage. Die </a:t>
            </a:r>
            <a:r>
              <a:rPr lang="de-DE" b="1" dirty="0" smtClean="0"/>
              <a:t>Berlinale</a:t>
            </a:r>
            <a:r>
              <a:rPr lang="de-DE" dirty="0" smtClean="0"/>
              <a:t>, wie das Festival kurzerhand genannt wird, findet am Potsdamer Platz statt, wo das </a:t>
            </a:r>
            <a:r>
              <a:rPr lang="de-DE" dirty="0" err="1" smtClean="0"/>
              <a:t>Musicaltheater</a:t>
            </a:r>
            <a:r>
              <a:rPr lang="de-DE" dirty="0" smtClean="0"/>
              <a:t> sich für einige Wochen in den Berlinale Palast verwandelt. </a:t>
            </a:r>
          </a:p>
          <a:p>
            <a:r>
              <a:rPr lang="de-DE" sz="2800" b="1" dirty="0" err="1" smtClean="0">
                <a:solidFill>
                  <a:schemeClr val="accent1">
                    <a:lumMod val="40000"/>
                    <a:lumOff val="60000"/>
                  </a:schemeClr>
                </a:solidFill>
              </a:rPr>
              <a:t>Maerzmusik</a:t>
            </a:r>
            <a:endParaRPr lang="de-DE" sz="2800" b="1" dirty="0" smtClean="0">
              <a:solidFill>
                <a:schemeClr val="accent1">
                  <a:lumMod val="40000"/>
                  <a:lumOff val="60000"/>
                </a:schemeClr>
              </a:solidFill>
            </a:endParaRPr>
          </a:p>
          <a:p>
            <a:r>
              <a:rPr lang="de-DE" dirty="0" smtClean="0"/>
              <a:t>Junge und Neue Musik aus aller Welt hat zum Frühlingsanfang ihr großes Fest in Berlin.</a:t>
            </a:r>
            <a:br>
              <a:rPr lang="de-DE" dirty="0" smtClean="0"/>
            </a:br>
            <a:r>
              <a:rPr lang="de-DE" dirty="0" smtClean="0"/>
              <a:t>Der Vorläufer dieses Festes war die Musik-Biennale aus der DDR, wo man sich seit Ende der Sechziger Jahre bereits ausgiebig mit Neuer Musik beschäftigte. </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55576" y="260648"/>
            <a:ext cx="7772400" cy="6336704"/>
          </a:xfrm>
        </p:spPr>
        <p:txBody>
          <a:bodyPr/>
          <a:lstStyle/>
          <a:p>
            <a:r>
              <a:rPr lang="de-DE" sz="2800" b="1" dirty="0" smtClean="0">
                <a:solidFill>
                  <a:schemeClr val="accent1">
                    <a:lumMod val="40000"/>
                    <a:lumOff val="60000"/>
                  </a:schemeClr>
                </a:solidFill>
              </a:rPr>
              <a:t>Theatertreffen</a:t>
            </a:r>
          </a:p>
          <a:p>
            <a:r>
              <a:rPr lang="de-DE" dirty="0" smtClean="0"/>
              <a:t>Auf dem </a:t>
            </a:r>
            <a:r>
              <a:rPr lang="de-DE" b="1" dirty="0" smtClean="0"/>
              <a:t>Berliner Theatertreffen</a:t>
            </a:r>
            <a:r>
              <a:rPr lang="de-DE" dirty="0" smtClean="0"/>
              <a:t> präsentieren sich im Mai deutschsprachige Produktionen der zu Ende gehenden Theatersaison. Mit ihrer Wahl zur Teilnahme haben sie das Prädikat „Eine der zehn besten Inszenierungen des Jahres“ erworben.</a:t>
            </a:r>
          </a:p>
          <a:p>
            <a:r>
              <a:rPr lang="de-DE" sz="2800" b="1" dirty="0" smtClean="0">
                <a:solidFill>
                  <a:schemeClr val="accent1">
                    <a:lumMod val="40000"/>
                    <a:lumOff val="60000"/>
                  </a:schemeClr>
                </a:solidFill>
              </a:rPr>
              <a:t>Karneval der Kulturen</a:t>
            </a:r>
          </a:p>
          <a:p>
            <a:r>
              <a:rPr lang="de-DE" dirty="0" smtClean="0"/>
              <a:t>In Berlin findet Karneval zu Pfingsten statt. Also um einige Monate später als im Rest von Deutschland. Aber das muss auch so sein, denn es wäre schade, wenn die exotischen Darsteller auf über hundert Karnevalswagen frieren müssten. </a:t>
            </a:r>
          </a:p>
          <a:p>
            <a:r>
              <a:rPr lang="de-DE" sz="2800" b="1" dirty="0" smtClean="0">
                <a:solidFill>
                  <a:schemeClr val="accent1">
                    <a:lumMod val="40000"/>
                    <a:lumOff val="60000"/>
                  </a:schemeClr>
                </a:solidFill>
              </a:rPr>
              <a:t>Internationale Straßentheaterfestivals</a:t>
            </a:r>
          </a:p>
          <a:p>
            <a:r>
              <a:rPr lang="de-DE" dirty="0" smtClean="0"/>
              <a:t>In Berlin finden jährlich mehrere Festivals der Straßenkünstler statt. In den Sommermonaten wandert das Festival von einem exponierten Ort zum anderen. Darunter auch der Alexanderplatz und der Kurfürstendamm.</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7772400" cy="906376"/>
          </a:xfrm>
        </p:spPr>
        <p:txBody>
          <a:bodyPr/>
          <a:lstStyle/>
          <a:p>
            <a:pPr algn="ctr"/>
            <a:r>
              <a:rPr lang="en-US" dirty="0" err="1" smtClean="0"/>
              <a:t>Dialekt</a:t>
            </a:r>
            <a:endParaRPr lang="ru-RU" dirty="0"/>
          </a:p>
        </p:txBody>
      </p:sp>
      <p:sp>
        <p:nvSpPr>
          <p:cNvPr id="3" name="Текст 2"/>
          <p:cNvSpPr>
            <a:spLocks noGrp="1"/>
          </p:cNvSpPr>
          <p:nvPr>
            <p:ph type="body" idx="1"/>
          </p:nvPr>
        </p:nvSpPr>
        <p:spPr>
          <a:xfrm>
            <a:off x="530352" y="836712"/>
            <a:ext cx="3609600" cy="5832648"/>
          </a:xfrm>
        </p:spPr>
        <p:txBody>
          <a:bodyPr>
            <a:noAutofit/>
          </a:bodyPr>
          <a:lstStyle/>
          <a:p>
            <a:r>
              <a:rPr lang="de-DE" sz="2400" dirty="0" smtClean="0">
                <a:solidFill>
                  <a:schemeClr val="accent1">
                    <a:lumMod val="40000"/>
                    <a:lumOff val="60000"/>
                  </a:schemeClr>
                </a:solidFill>
              </a:rPr>
              <a:t>Der </a:t>
            </a:r>
            <a:r>
              <a:rPr lang="de-DE" sz="2400" b="1" dirty="0" smtClean="0">
                <a:solidFill>
                  <a:schemeClr val="accent1">
                    <a:lumMod val="40000"/>
                    <a:lumOff val="60000"/>
                  </a:schemeClr>
                </a:solidFill>
              </a:rPr>
              <a:t>Berliner Dialekt</a:t>
            </a:r>
            <a:r>
              <a:rPr lang="de-DE" sz="2400" dirty="0" smtClean="0"/>
              <a:t>, auch als „Berlinerisch“ oder „Berlinisch“ bezeichnet (auch: </a:t>
            </a:r>
            <a:r>
              <a:rPr lang="de-DE" sz="2400" i="1" dirty="0" err="1" smtClean="0"/>
              <a:t>Berlinismus</a:t>
            </a:r>
            <a:r>
              <a:rPr lang="de-DE" sz="2400" dirty="0" smtClean="0"/>
              <a:t> oder </a:t>
            </a:r>
            <a:r>
              <a:rPr lang="de-DE" sz="2400" i="1" dirty="0" err="1" smtClean="0">
                <a:hlinkClick r:id="rId2" tooltip="Berolinismus"/>
              </a:rPr>
              <a:t>Berolinismus</a:t>
            </a:r>
            <a:r>
              <a:rPr lang="de-DE" sz="2400" dirty="0" smtClean="0"/>
              <a:t>, Verb: berlinern), ist die Mundart, die im </a:t>
            </a:r>
            <a:r>
              <a:rPr lang="de-DE" sz="2400" dirty="0" smtClean="0">
                <a:hlinkClick r:id="rId3" tooltip="Metropolregion Berlin/Brandenburg"/>
              </a:rPr>
              <a:t>Großraum Berlin-Brandenburg</a:t>
            </a:r>
            <a:r>
              <a:rPr lang="de-DE" sz="2400" dirty="0" smtClean="0"/>
              <a:t> gesprochen wird. Im Zusammenhang mit einem oft derben, aber herzlichen Humor wird diese Ausdrucksweise auch als „Schnauze mit Herz“ bezeichnet. </a:t>
            </a:r>
            <a:endParaRPr lang="ru-RU" sz="2400" dirty="0"/>
          </a:p>
        </p:txBody>
      </p:sp>
      <p:pic>
        <p:nvPicPr>
          <p:cNvPr id="5" name="Рисунок 4" descr="eb85cc.jpg"/>
          <p:cNvPicPr>
            <a:picLocks noChangeAspect="1"/>
          </p:cNvPicPr>
          <p:nvPr/>
        </p:nvPicPr>
        <p:blipFill>
          <a:blip r:embed="rId4" cstate="print"/>
          <a:stretch>
            <a:fillRect/>
          </a:stretch>
        </p:blipFill>
        <p:spPr>
          <a:xfrm>
            <a:off x="5436096" y="980728"/>
            <a:ext cx="2786633" cy="2786633"/>
          </a:xfrm>
          <a:prstGeom prst="rect">
            <a:avLst/>
          </a:prstGeom>
        </p:spPr>
      </p:pic>
      <p:pic>
        <p:nvPicPr>
          <p:cNvPr id="6" name="Рисунок 5" descr="pix.gif"/>
          <p:cNvPicPr>
            <a:picLocks noChangeAspect="1"/>
          </p:cNvPicPr>
          <p:nvPr/>
        </p:nvPicPr>
        <p:blipFill>
          <a:blip r:embed="rId5" cstate="print"/>
          <a:stretch>
            <a:fillRect/>
          </a:stretch>
        </p:blipFill>
        <p:spPr>
          <a:xfrm>
            <a:off x="5220072" y="3792885"/>
            <a:ext cx="3065115" cy="30651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subTitle" idx="1"/>
          </p:nvPr>
        </p:nvSpPr>
        <p:spPr>
          <a:xfrm>
            <a:off x="395536" y="1196752"/>
            <a:ext cx="5334744" cy="4576762"/>
          </a:xfrm>
        </p:spPr>
        <p:txBody>
          <a:bodyPr>
            <a:normAutofit fontScale="85000" lnSpcReduction="20000"/>
          </a:bodyPr>
          <a:lstStyle/>
          <a:p>
            <a:pPr algn="l"/>
            <a:r>
              <a:rPr lang="de-DE" dirty="0" smtClean="0"/>
              <a:t>Die </a:t>
            </a:r>
            <a:r>
              <a:rPr lang="de-DE" dirty="0" smtClean="0">
                <a:hlinkClick r:id="rId2" tooltip="Stadt"/>
              </a:rPr>
              <a:t>Stadt</a:t>
            </a:r>
            <a:r>
              <a:rPr lang="de-DE" dirty="0" smtClean="0"/>
              <a:t> Berlin ist mit rund 3,5 Millionen Einwohnern die </a:t>
            </a:r>
            <a:r>
              <a:rPr lang="de-DE" u="sng" dirty="0" smtClean="0">
                <a:hlinkClick r:id="rId3" tooltip="Liste der Großstädte in Deutschland"/>
              </a:rPr>
              <a:t>bevölkerungsreichste</a:t>
            </a:r>
            <a:r>
              <a:rPr lang="de-DE" dirty="0" smtClean="0"/>
              <a:t> und mit 892 Quadratkilometern die </a:t>
            </a:r>
            <a:r>
              <a:rPr lang="de-DE" dirty="0" smtClean="0">
                <a:hlinkClick r:id="rId4" tooltip="Liste der 100 flächengrößten Städte und Gemeinden Deutschlands"/>
              </a:rPr>
              <a:t>flächengrößte</a:t>
            </a:r>
            <a:r>
              <a:rPr lang="de-DE" dirty="0" smtClean="0"/>
              <a:t> </a:t>
            </a:r>
            <a:r>
              <a:rPr lang="de-DE" dirty="0" smtClean="0">
                <a:hlinkClick r:id="rId5" tooltip="Gemeinde (Deutschland)"/>
              </a:rPr>
              <a:t>Gemeinde</a:t>
            </a:r>
            <a:r>
              <a:rPr lang="de-DE" dirty="0" smtClean="0"/>
              <a:t> Deutschlands sowie nach Einwohnern </a:t>
            </a:r>
            <a:r>
              <a:rPr lang="de-DE" dirty="0" smtClean="0"/>
              <a:t>die</a:t>
            </a:r>
            <a:r>
              <a:rPr lang="de-DE" dirty="0" smtClean="0"/>
              <a:t> </a:t>
            </a:r>
            <a:r>
              <a:rPr lang="de-DE" dirty="0" smtClean="0">
                <a:hlinkClick r:id="rId6" tooltip="Liste der größten Städte der Europäischen Union"/>
              </a:rPr>
              <a:t>zweitgrößte der Europäischen Union</a:t>
            </a:r>
            <a:r>
              <a:rPr lang="de-DE" dirty="0" smtClean="0"/>
              <a:t>.</a:t>
            </a:r>
            <a:endParaRPr lang="ru-RU" dirty="0" smtClean="0"/>
          </a:p>
          <a:p>
            <a:pPr algn="l"/>
            <a:endParaRPr lang="ru-RU" dirty="0" smtClean="0"/>
          </a:p>
          <a:p>
            <a:pPr algn="l"/>
            <a:r>
              <a:rPr lang="de-DE" dirty="0" smtClean="0"/>
              <a:t>Sie </a:t>
            </a:r>
            <a:r>
              <a:rPr lang="de-DE" dirty="0" smtClean="0"/>
              <a:t>bildet das Zentrum der </a:t>
            </a:r>
            <a:r>
              <a:rPr lang="de-DE" dirty="0" smtClean="0">
                <a:hlinkClick r:id="rId7" tooltip="Metropolregion Berlin/Brandenburg"/>
              </a:rPr>
              <a:t>Metropolregion Berlin/Brandenburg</a:t>
            </a:r>
            <a:r>
              <a:rPr lang="de-DE" dirty="0" smtClean="0"/>
              <a:t> (6 Millionen </a:t>
            </a:r>
            <a:r>
              <a:rPr lang="de-DE" dirty="0" err="1" smtClean="0"/>
              <a:t>Einw</a:t>
            </a:r>
            <a:r>
              <a:rPr lang="de-DE" dirty="0" smtClean="0"/>
              <a:t>.) und der </a:t>
            </a:r>
            <a:r>
              <a:rPr lang="de-DE" dirty="0" smtClean="0">
                <a:hlinkClick r:id="rId8" tooltip="Agglomeration Berlin"/>
              </a:rPr>
              <a:t>Agglomeration Berlin</a:t>
            </a:r>
            <a:r>
              <a:rPr lang="de-DE" dirty="0" smtClean="0"/>
              <a:t> (4,4 Millionen </a:t>
            </a:r>
            <a:r>
              <a:rPr lang="de-DE" dirty="0" err="1" smtClean="0"/>
              <a:t>Einw</a:t>
            </a:r>
            <a:r>
              <a:rPr lang="de-DE" dirty="0" smtClean="0"/>
              <a:t>.). Der </a:t>
            </a:r>
            <a:r>
              <a:rPr lang="de-DE" dirty="0" smtClean="0">
                <a:hlinkClick r:id="rId9" tooltip="Stadtstaat"/>
              </a:rPr>
              <a:t>Stadtstaat</a:t>
            </a:r>
            <a:r>
              <a:rPr lang="de-DE" dirty="0" smtClean="0"/>
              <a:t> unterteilt sich in </a:t>
            </a:r>
            <a:r>
              <a:rPr lang="de-DE" dirty="0" smtClean="0">
                <a:hlinkClick r:id="rId10" tooltip="Berliner Bezirke"/>
              </a:rPr>
              <a:t>zwölf Bezirke</a:t>
            </a:r>
            <a:r>
              <a:rPr lang="de-DE" dirty="0" smtClean="0"/>
              <a:t>. Neben den Flüssen </a:t>
            </a:r>
            <a:r>
              <a:rPr lang="de-DE" dirty="0" smtClean="0">
                <a:hlinkClick r:id="rId11" tooltip="Spree"/>
              </a:rPr>
              <a:t>Spree</a:t>
            </a:r>
            <a:r>
              <a:rPr lang="de-DE" dirty="0" smtClean="0"/>
              <a:t> und </a:t>
            </a:r>
            <a:r>
              <a:rPr lang="de-DE" dirty="0" smtClean="0">
                <a:hlinkClick r:id="rId12" tooltip="Havel"/>
              </a:rPr>
              <a:t>Havel</a:t>
            </a:r>
            <a:r>
              <a:rPr lang="de-DE" dirty="0" smtClean="0"/>
              <a:t>befinden sich im Stadtgebiet kleinere Fließgewässer sowie zahlreiche </a:t>
            </a:r>
            <a:r>
              <a:rPr lang="de-DE" dirty="0" smtClean="0">
                <a:hlinkClick r:id="rId13" tooltip="Liste der Seen in Berlin"/>
              </a:rPr>
              <a:t>Seen</a:t>
            </a:r>
            <a:r>
              <a:rPr lang="de-DE" dirty="0" smtClean="0"/>
              <a:t> und Wälder. </a:t>
            </a:r>
            <a:endParaRPr lang="ru-RU" dirty="0"/>
          </a:p>
        </p:txBody>
      </p:sp>
      <p:pic>
        <p:nvPicPr>
          <p:cNvPr id="5" name="Рисунок 4" descr="images.jpg"/>
          <p:cNvPicPr>
            <a:picLocks noChangeAspect="1"/>
          </p:cNvPicPr>
          <p:nvPr/>
        </p:nvPicPr>
        <p:blipFill>
          <a:blip r:embed="rId14" cstate="print"/>
          <a:stretch>
            <a:fillRect/>
          </a:stretch>
        </p:blipFill>
        <p:spPr>
          <a:xfrm>
            <a:off x="5652120" y="1268760"/>
            <a:ext cx="3344499" cy="41764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55576" y="404664"/>
            <a:ext cx="7772400" cy="3384376"/>
          </a:xfrm>
        </p:spPr>
        <p:txBody>
          <a:bodyPr/>
          <a:lstStyle/>
          <a:p>
            <a:r>
              <a:rPr lang="de-DE" dirty="0" smtClean="0"/>
              <a:t>Berlins markanter Bezugspunkt, das </a:t>
            </a:r>
            <a:r>
              <a:rPr lang="de-DE" dirty="0" smtClean="0">
                <a:hlinkClick r:id="rId2" tooltip="Rotes Rathaus"/>
              </a:rPr>
              <a:t>Rote Rathaus</a:t>
            </a:r>
            <a:r>
              <a:rPr lang="de-DE" dirty="0" smtClean="0"/>
              <a:t>, hat die </a:t>
            </a:r>
            <a:r>
              <a:rPr lang="de-DE" dirty="0" smtClean="0">
                <a:hlinkClick r:id="rId3" tooltip="Geographische Koordinaten"/>
              </a:rPr>
              <a:t>geographische Lage</a:t>
            </a:r>
            <a:r>
              <a:rPr lang="de-DE" dirty="0" smtClean="0"/>
              <a:t>: 52° 31′ 7″ nördliche Breite, 13° 24′ 30″ östliche Länge. Die größte Ausdehnung des Stadtgebiets in Ost-West-Richtung beträgt rund 45 Kilometer, in Nord-Süd-Richtung etwa 38 Kilometer. Die Fläche Berlins beträgt 892 km². Die Stadt ist vollständig vom Land </a:t>
            </a:r>
            <a:r>
              <a:rPr lang="de-DE" dirty="0" smtClean="0">
                <a:hlinkClick r:id="rId4" tooltip="Brandenburg"/>
              </a:rPr>
              <a:t>Brandenburg</a:t>
            </a:r>
            <a:r>
              <a:rPr lang="de-DE" dirty="0" smtClean="0"/>
              <a:t> umgeben und liegt etwa 70 Kilometer westlich der Grenze zur Republik </a:t>
            </a:r>
            <a:r>
              <a:rPr lang="de-DE" dirty="0" smtClean="0">
                <a:hlinkClick r:id="rId5" tooltip="Polen"/>
              </a:rPr>
              <a:t>Polen</a:t>
            </a:r>
            <a:r>
              <a:rPr lang="de-DE" dirty="0" smtClean="0"/>
              <a:t>.</a:t>
            </a:r>
            <a:endParaRPr lang="ru-RU" dirty="0"/>
          </a:p>
        </p:txBody>
      </p:sp>
      <p:pic>
        <p:nvPicPr>
          <p:cNvPr id="4" name="Рисунок 3" descr="оао.jpg"/>
          <p:cNvPicPr>
            <a:picLocks noChangeAspect="1"/>
          </p:cNvPicPr>
          <p:nvPr/>
        </p:nvPicPr>
        <p:blipFill>
          <a:blip r:embed="rId6" cstate="print"/>
          <a:stretch>
            <a:fillRect/>
          </a:stretch>
        </p:blipFill>
        <p:spPr>
          <a:xfrm>
            <a:off x="5004048" y="3356992"/>
            <a:ext cx="3528392" cy="3255744"/>
          </a:xfrm>
          <a:prstGeom prst="rect">
            <a:avLst/>
          </a:prstGeom>
        </p:spPr>
      </p:pic>
      <p:pic>
        <p:nvPicPr>
          <p:cNvPr id="5" name="Рисунок 4" descr="как.jpg"/>
          <p:cNvPicPr>
            <a:picLocks noChangeAspect="1"/>
          </p:cNvPicPr>
          <p:nvPr/>
        </p:nvPicPr>
        <p:blipFill>
          <a:blip r:embed="rId7" cstate="print"/>
          <a:stretch>
            <a:fillRect/>
          </a:stretch>
        </p:blipFill>
        <p:spPr>
          <a:xfrm>
            <a:off x="1619672" y="3140968"/>
            <a:ext cx="2736304" cy="34861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772400" cy="1362456"/>
          </a:xfrm>
        </p:spPr>
        <p:txBody>
          <a:bodyPr/>
          <a:lstStyle/>
          <a:p>
            <a:r>
              <a:rPr lang="de-DE" dirty="0" smtClean="0"/>
              <a:t>Eckdaten der Bezirke von Berlin am 30. Juni 2015</a:t>
            </a:r>
            <a:endParaRPr lang="ru-RU" dirty="0"/>
          </a:p>
        </p:txBody>
      </p:sp>
      <p:pic>
        <p:nvPicPr>
          <p:cNvPr id="4" name="Рисунок 3" descr="аьаь.jpg"/>
          <p:cNvPicPr>
            <a:picLocks noChangeAspect="1"/>
          </p:cNvPicPr>
          <p:nvPr/>
        </p:nvPicPr>
        <p:blipFill>
          <a:blip r:embed="rId2" cstate="print"/>
          <a:stretch>
            <a:fillRect/>
          </a:stretch>
        </p:blipFill>
        <p:spPr>
          <a:xfrm>
            <a:off x="251520" y="1628800"/>
            <a:ext cx="5057775" cy="4800600"/>
          </a:xfrm>
          <a:prstGeom prst="rect">
            <a:avLst/>
          </a:prstGeom>
        </p:spPr>
      </p:pic>
      <p:pic>
        <p:nvPicPr>
          <p:cNvPr id="5" name="Рисунок 4" descr="ьвулву.jpg"/>
          <p:cNvPicPr>
            <a:picLocks noChangeAspect="1"/>
          </p:cNvPicPr>
          <p:nvPr/>
        </p:nvPicPr>
        <p:blipFill>
          <a:blip r:embed="rId3" cstate="print"/>
          <a:stretch>
            <a:fillRect/>
          </a:stretch>
        </p:blipFill>
        <p:spPr>
          <a:xfrm>
            <a:off x="5364088" y="2276872"/>
            <a:ext cx="3581400" cy="31527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7772400" cy="1362456"/>
          </a:xfrm>
        </p:spPr>
        <p:txBody>
          <a:bodyPr/>
          <a:lstStyle/>
          <a:p>
            <a:pPr algn="ctr"/>
            <a:r>
              <a:rPr lang="en-US" b="0" dirty="0" smtClean="0"/>
              <a:t>Sehenswürdigkeiten in Berlin</a:t>
            </a:r>
            <a:endParaRPr lang="en-US" b="0" dirty="0"/>
          </a:p>
        </p:txBody>
      </p:sp>
      <p:sp>
        <p:nvSpPr>
          <p:cNvPr id="4" name="Прямоугольник 3"/>
          <p:cNvSpPr/>
          <p:nvPr/>
        </p:nvSpPr>
        <p:spPr>
          <a:xfrm>
            <a:off x="611560" y="3140968"/>
            <a:ext cx="2448272" cy="369332"/>
          </a:xfrm>
          <a:prstGeom prst="rect">
            <a:avLst/>
          </a:prstGeom>
        </p:spPr>
        <p:txBody>
          <a:bodyPr wrap="square">
            <a:spAutoFit/>
          </a:bodyPr>
          <a:lstStyle/>
          <a:p>
            <a:r>
              <a:rPr lang="en-US" u="sng" dirty="0">
                <a:hlinkClick r:id="rId2"/>
              </a:rPr>
              <a:t>Berliner </a:t>
            </a:r>
            <a:r>
              <a:rPr lang="en-US" u="sng" dirty="0" err="1">
                <a:hlinkClick r:id="rId2"/>
              </a:rPr>
              <a:t>Fernsehturm</a:t>
            </a:r>
            <a:endParaRPr lang="ru-RU" dirty="0"/>
          </a:p>
        </p:txBody>
      </p:sp>
      <p:sp>
        <p:nvSpPr>
          <p:cNvPr id="5" name="Прямоугольник 4"/>
          <p:cNvSpPr/>
          <p:nvPr/>
        </p:nvSpPr>
        <p:spPr>
          <a:xfrm>
            <a:off x="5652120" y="3212976"/>
            <a:ext cx="2717347" cy="369332"/>
          </a:xfrm>
          <a:prstGeom prst="rect">
            <a:avLst/>
          </a:prstGeom>
        </p:spPr>
        <p:txBody>
          <a:bodyPr wrap="none">
            <a:spAutoFit/>
          </a:bodyPr>
          <a:lstStyle/>
          <a:p>
            <a:r>
              <a:rPr lang="en-US" u="sng" dirty="0" err="1">
                <a:hlinkClick r:id="rId3"/>
              </a:rPr>
              <a:t>Quartier</a:t>
            </a:r>
            <a:r>
              <a:rPr lang="en-US" u="sng" dirty="0">
                <a:hlinkClick r:id="rId3"/>
              </a:rPr>
              <a:t> </a:t>
            </a:r>
            <a:r>
              <a:rPr lang="en-US" u="sng" dirty="0" err="1">
                <a:hlinkClick r:id="rId3"/>
              </a:rPr>
              <a:t>Potsdamer</a:t>
            </a:r>
            <a:r>
              <a:rPr lang="en-US" u="sng" dirty="0">
                <a:hlinkClick r:id="rId3"/>
              </a:rPr>
              <a:t> </a:t>
            </a:r>
            <a:r>
              <a:rPr lang="en-US" u="sng" dirty="0" err="1">
                <a:hlinkClick r:id="rId3"/>
              </a:rPr>
              <a:t>Platz</a:t>
            </a:r>
            <a:endParaRPr lang="ru-RU" dirty="0"/>
          </a:p>
        </p:txBody>
      </p:sp>
      <p:pic>
        <p:nvPicPr>
          <p:cNvPr id="6" name="Рисунок 5" descr="large.jpg"/>
          <p:cNvPicPr>
            <a:picLocks noChangeAspect="1"/>
          </p:cNvPicPr>
          <p:nvPr/>
        </p:nvPicPr>
        <p:blipFill>
          <a:blip r:embed="rId4" cstate="print"/>
          <a:stretch>
            <a:fillRect/>
          </a:stretch>
        </p:blipFill>
        <p:spPr>
          <a:xfrm>
            <a:off x="395536" y="3501008"/>
            <a:ext cx="4111104" cy="3083328"/>
          </a:xfrm>
          <a:prstGeom prst="rect">
            <a:avLst/>
          </a:prstGeom>
        </p:spPr>
      </p:pic>
      <p:pic>
        <p:nvPicPr>
          <p:cNvPr id="7" name="Рисунок 6" descr="скачанные файлы.jpg"/>
          <p:cNvPicPr>
            <a:picLocks noChangeAspect="1"/>
          </p:cNvPicPr>
          <p:nvPr/>
        </p:nvPicPr>
        <p:blipFill>
          <a:blip r:embed="rId5" cstate="print"/>
          <a:stretch>
            <a:fillRect/>
          </a:stretch>
        </p:blipFill>
        <p:spPr>
          <a:xfrm>
            <a:off x="4788024" y="3861048"/>
            <a:ext cx="4081636" cy="22857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260648"/>
            <a:ext cx="1615314" cy="369332"/>
          </a:xfrm>
          <a:prstGeom prst="rect">
            <a:avLst/>
          </a:prstGeom>
        </p:spPr>
        <p:txBody>
          <a:bodyPr wrap="none">
            <a:spAutoFit/>
          </a:bodyPr>
          <a:lstStyle/>
          <a:p>
            <a:r>
              <a:rPr lang="en-US" u="sng" dirty="0" err="1">
                <a:hlinkClick r:id="rId2"/>
              </a:rPr>
              <a:t>Museumsinsel</a:t>
            </a:r>
            <a:endParaRPr lang="ru-RU" dirty="0"/>
          </a:p>
        </p:txBody>
      </p:sp>
      <p:sp>
        <p:nvSpPr>
          <p:cNvPr id="5" name="Прямоугольник 4"/>
          <p:cNvSpPr/>
          <p:nvPr/>
        </p:nvSpPr>
        <p:spPr>
          <a:xfrm>
            <a:off x="6660232" y="332656"/>
            <a:ext cx="1696234" cy="369332"/>
          </a:xfrm>
          <a:prstGeom prst="rect">
            <a:avLst/>
          </a:prstGeom>
        </p:spPr>
        <p:txBody>
          <a:bodyPr wrap="none">
            <a:spAutoFit/>
          </a:bodyPr>
          <a:lstStyle/>
          <a:p>
            <a:r>
              <a:rPr lang="en-US" u="sng" dirty="0" err="1">
                <a:hlinkClick r:id="rId3"/>
              </a:rPr>
              <a:t>Alexanderplatz</a:t>
            </a:r>
            <a:endParaRPr lang="ru-RU" dirty="0"/>
          </a:p>
        </p:txBody>
      </p:sp>
      <p:sp>
        <p:nvSpPr>
          <p:cNvPr id="6" name="Прямоугольник 5"/>
          <p:cNvSpPr/>
          <p:nvPr/>
        </p:nvSpPr>
        <p:spPr>
          <a:xfrm>
            <a:off x="467544" y="3429000"/>
            <a:ext cx="1943994" cy="369332"/>
          </a:xfrm>
          <a:prstGeom prst="rect">
            <a:avLst/>
          </a:prstGeom>
        </p:spPr>
        <p:txBody>
          <a:bodyPr wrap="none">
            <a:spAutoFit/>
          </a:bodyPr>
          <a:lstStyle/>
          <a:p>
            <a:r>
              <a:rPr lang="en-US" u="sng" dirty="0" err="1" smtClean="0">
                <a:solidFill>
                  <a:schemeClr val="accent2">
                    <a:lumMod val="40000"/>
                    <a:lumOff val="60000"/>
                  </a:schemeClr>
                </a:solidFill>
              </a:rPr>
              <a:t>Unter</a:t>
            </a:r>
            <a:r>
              <a:rPr lang="en-US" u="sng" dirty="0" smtClean="0">
                <a:solidFill>
                  <a:schemeClr val="accent2">
                    <a:lumMod val="40000"/>
                    <a:lumOff val="60000"/>
                  </a:schemeClr>
                </a:solidFill>
              </a:rPr>
              <a:t> den Linden</a:t>
            </a:r>
            <a:endParaRPr lang="ru-RU" dirty="0">
              <a:solidFill>
                <a:schemeClr val="accent2">
                  <a:lumMod val="40000"/>
                  <a:lumOff val="60000"/>
                </a:schemeClr>
              </a:solidFill>
            </a:endParaRPr>
          </a:p>
        </p:txBody>
      </p:sp>
      <p:sp>
        <p:nvSpPr>
          <p:cNvPr id="7" name="Прямоугольник 6"/>
          <p:cNvSpPr/>
          <p:nvPr/>
        </p:nvSpPr>
        <p:spPr>
          <a:xfrm>
            <a:off x="6660232" y="3356992"/>
            <a:ext cx="1838452" cy="369332"/>
          </a:xfrm>
          <a:prstGeom prst="rect">
            <a:avLst/>
          </a:prstGeom>
        </p:spPr>
        <p:txBody>
          <a:bodyPr wrap="none">
            <a:spAutoFit/>
          </a:bodyPr>
          <a:lstStyle/>
          <a:p>
            <a:r>
              <a:rPr lang="en-US" u="sng" dirty="0">
                <a:hlinkClick r:id="rId4"/>
              </a:rPr>
              <a:t>Berliner </a:t>
            </a:r>
            <a:r>
              <a:rPr lang="en-US" u="sng" dirty="0" err="1">
                <a:hlinkClick r:id="rId4"/>
              </a:rPr>
              <a:t>Rathaus</a:t>
            </a:r>
            <a:endParaRPr lang="ru-RU" dirty="0"/>
          </a:p>
        </p:txBody>
      </p:sp>
      <p:sp>
        <p:nvSpPr>
          <p:cNvPr id="8" name="Прямоугольник 7"/>
          <p:cNvSpPr/>
          <p:nvPr/>
        </p:nvSpPr>
        <p:spPr>
          <a:xfrm>
            <a:off x="3491880" y="2276872"/>
            <a:ext cx="2062616" cy="369332"/>
          </a:xfrm>
          <a:prstGeom prst="rect">
            <a:avLst/>
          </a:prstGeom>
        </p:spPr>
        <p:txBody>
          <a:bodyPr wrap="none">
            <a:spAutoFit/>
          </a:bodyPr>
          <a:lstStyle/>
          <a:p>
            <a:r>
              <a:rPr lang="en-US" u="sng" dirty="0" err="1">
                <a:hlinkClick r:id="rId5"/>
              </a:rPr>
              <a:t>Brandenburger</a:t>
            </a:r>
            <a:r>
              <a:rPr lang="en-US" u="sng" dirty="0">
                <a:hlinkClick r:id="rId5"/>
              </a:rPr>
              <a:t> Tor</a:t>
            </a:r>
            <a:endParaRPr lang="ru-RU" dirty="0"/>
          </a:p>
        </p:txBody>
      </p:sp>
      <p:pic>
        <p:nvPicPr>
          <p:cNvPr id="9" name="Рисунок 8" descr="1museyny_ostrov.jpg"/>
          <p:cNvPicPr>
            <a:picLocks noChangeAspect="1"/>
          </p:cNvPicPr>
          <p:nvPr/>
        </p:nvPicPr>
        <p:blipFill>
          <a:blip r:embed="rId6" cstate="print"/>
          <a:stretch>
            <a:fillRect/>
          </a:stretch>
        </p:blipFill>
        <p:spPr>
          <a:xfrm>
            <a:off x="0" y="764704"/>
            <a:ext cx="3275856" cy="2031030"/>
          </a:xfrm>
          <a:prstGeom prst="rect">
            <a:avLst/>
          </a:prstGeom>
        </p:spPr>
      </p:pic>
      <p:pic>
        <p:nvPicPr>
          <p:cNvPr id="10" name="Рисунок 9" descr="280px-Berlin_Rotes_Rathaus_2.jpg"/>
          <p:cNvPicPr>
            <a:picLocks noChangeAspect="1"/>
          </p:cNvPicPr>
          <p:nvPr/>
        </p:nvPicPr>
        <p:blipFill>
          <a:blip r:embed="rId7" cstate="print"/>
          <a:stretch>
            <a:fillRect/>
          </a:stretch>
        </p:blipFill>
        <p:spPr>
          <a:xfrm>
            <a:off x="5696496" y="4005064"/>
            <a:ext cx="3447504" cy="2585628"/>
          </a:xfrm>
          <a:prstGeom prst="rect">
            <a:avLst/>
          </a:prstGeom>
        </p:spPr>
      </p:pic>
      <p:pic>
        <p:nvPicPr>
          <p:cNvPr id="11" name="Рисунок 10" descr="IMG_0454-300x225.jpg"/>
          <p:cNvPicPr>
            <a:picLocks noChangeAspect="1"/>
          </p:cNvPicPr>
          <p:nvPr/>
        </p:nvPicPr>
        <p:blipFill>
          <a:blip r:embed="rId8" cstate="print"/>
          <a:stretch>
            <a:fillRect/>
          </a:stretch>
        </p:blipFill>
        <p:spPr>
          <a:xfrm>
            <a:off x="5615608" y="692696"/>
            <a:ext cx="3528392" cy="2646294"/>
          </a:xfrm>
          <a:prstGeom prst="rect">
            <a:avLst/>
          </a:prstGeom>
        </p:spPr>
      </p:pic>
      <p:pic>
        <p:nvPicPr>
          <p:cNvPr id="12" name="Рисунок 11" descr="Unter_den_Linden_Berlin_Germany.jpg"/>
          <p:cNvPicPr>
            <a:picLocks noChangeAspect="1"/>
          </p:cNvPicPr>
          <p:nvPr/>
        </p:nvPicPr>
        <p:blipFill>
          <a:blip r:embed="rId9" cstate="print"/>
          <a:stretch>
            <a:fillRect/>
          </a:stretch>
        </p:blipFill>
        <p:spPr>
          <a:xfrm>
            <a:off x="0" y="4022304"/>
            <a:ext cx="3780929" cy="2835696"/>
          </a:xfrm>
          <a:prstGeom prst="rect">
            <a:avLst/>
          </a:prstGeom>
        </p:spPr>
      </p:pic>
      <p:pic>
        <p:nvPicPr>
          <p:cNvPr id="13" name="Рисунок 12" descr="brandenburger-tor-berlin_21339599.jpg"/>
          <p:cNvPicPr>
            <a:picLocks noChangeAspect="1"/>
          </p:cNvPicPr>
          <p:nvPr/>
        </p:nvPicPr>
        <p:blipFill>
          <a:blip r:embed="rId10" cstate="print"/>
          <a:stretch>
            <a:fillRect/>
          </a:stretch>
        </p:blipFill>
        <p:spPr>
          <a:xfrm>
            <a:off x="2699792" y="2636912"/>
            <a:ext cx="3846343" cy="28816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eutschland.png"/>
          <p:cNvPicPr>
            <a:picLocks noChangeAspect="1"/>
          </p:cNvPicPr>
          <p:nvPr/>
        </p:nvPicPr>
        <p:blipFill>
          <a:blip r:embed="rId2" cstate="print"/>
          <a:stretch>
            <a:fillRect/>
          </a:stretch>
        </p:blipFill>
        <p:spPr>
          <a:xfrm>
            <a:off x="4644008" y="4305300"/>
            <a:ext cx="4257675" cy="2552700"/>
          </a:xfrm>
          <a:prstGeom prst="rect">
            <a:avLst/>
          </a:prstGeom>
        </p:spPr>
      </p:pic>
      <p:sp>
        <p:nvSpPr>
          <p:cNvPr id="2" name="Заголовок 1"/>
          <p:cNvSpPr>
            <a:spLocks noGrp="1"/>
          </p:cNvSpPr>
          <p:nvPr>
            <p:ph type="title"/>
          </p:nvPr>
        </p:nvSpPr>
        <p:spPr>
          <a:xfrm>
            <a:off x="0" y="332656"/>
            <a:ext cx="7772400" cy="1362456"/>
          </a:xfrm>
        </p:spPr>
        <p:txBody>
          <a:bodyPr/>
          <a:lstStyle/>
          <a:p>
            <a:r>
              <a:rPr lang="de-DE" b="0" dirty="0" smtClean="0"/>
              <a:t>Berühmte </a:t>
            </a:r>
            <a:r>
              <a:rPr lang="de-DE" b="0" dirty="0" smtClean="0"/>
              <a:t>Berliner</a:t>
            </a:r>
            <a:r>
              <a:rPr lang="de-DE" b="0" dirty="0" smtClean="0"/>
              <a:t/>
            </a:r>
            <a:br>
              <a:rPr lang="de-DE" b="0" dirty="0" smtClean="0"/>
            </a:br>
            <a:endParaRPr lang="ru-RU" dirty="0"/>
          </a:p>
        </p:txBody>
      </p:sp>
      <p:sp>
        <p:nvSpPr>
          <p:cNvPr id="3" name="Текст 2"/>
          <p:cNvSpPr>
            <a:spLocks noGrp="1"/>
          </p:cNvSpPr>
          <p:nvPr>
            <p:ph type="body" idx="1"/>
          </p:nvPr>
        </p:nvSpPr>
        <p:spPr>
          <a:xfrm>
            <a:off x="179512" y="764704"/>
            <a:ext cx="7772400" cy="5256584"/>
          </a:xfrm>
        </p:spPr>
        <p:txBody>
          <a:bodyPr>
            <a:normAutofit/>
          </a:bodyPr>
          <a:lstStyle/>
          <a:p>
            <a:r>
              <a:rPr lang="en-US" sz="3000" dirty="0" smtClean="0">
                <a:solidFill>
                  <a:schemeClr val="accent1">
                    <a:lumMod val="40000"/>
                    <a:lumOff val="60000"/>
                  </a:schemeClr>
                </a:solidFill>
              </a:rPr>
              <a:t>Nora </a:t>
            </a:r>
            <a:r>
              <a:rPr lang="en-US" sz="3000" dirty="0" err="1" smtClean="0">
                <a:solidFill>
                  <a:schemeClr val="accent1">
                    <a:lumMod val="40000"/>
                    <a:lumOff val="60000"/>
                  </a:schemeClr>
                </a:solidFill>
              </a:rPr>
              <a:t>Tschirner</a:t>
            </a:r>
            <a:endParaRPr lang="en-US" sz="3000" dirty="0" smtClean="0">
              <a:solidFill>
                <a:schemeClr val="accent1">
                  <a:lumMod val="40000"/>
                  <a:lumOff val="60000"/>
                </a:schemeClr>
              </a:solidFill>
            </a:endParaRPr>
          </a:p>
          <a:p>
            <a:r>
              <a:rPr lang="de-DE" dirty="0" smtClean="0"/>
              <a:t>In Ost-Berlin wurde Nora </a:t>
            </a:r>
            <a:r>
              <a:rPr lang="de-DE" dirty="0" err="1" smtClean="0"/>
              <a:t>Tschirner</a:t>
            </a:r>
            <a:r>
              <a:rPr lang="de-DE" dirty="0" smtClean="0"/>
              <a:t> geboren. </a:t>
            </a:r>
            <a:r>
              <a:rPr lang="de-DE" dirty="0" err="1" smtClean="0"/>
              <a:t>Tschirner</a:t>
            </a:r>
            <a:r>
              <a:rPr lang="de-DE" dirty="0" smtClean="0"/>
              <a:t> kam am </a:t>
            </a:r>
            <a:r>
              <a:rPr lang="de-DE" dirty="0" smtClean="0">
                <a:hlinkClick r:id="rId3" tooltip="Geboren am 12. Juni"/>
              </a:rPr>
              <a:t>12. Juni</a:t>
            </a:r>
            <a:r>
              <a:rPr lang="de-DE" dirty="0" smtClean="0"/>
              <a:t> </a:t>
            </a:r>
            <a:r>
              <a:rPr lang="de-DE" dirty="0" smtClean="0">
                <a:hlinkClick r:id="rId4" tooltip="Geboren in 1981"/>
              </a:rPr>
              <a:t>1981</a:t>
            </a:r>
            <a:r>
              <a:rPr lang="de-DE" dirty="0" smtClean="0"/>
              <a:t> zur Welt und ist eine deutsche Schauspielerin (u. a. „</a:t>
            </a:r>
            <a:r>
              <a:rPr lang="de-DE" dirty="0" err="1" smtClean="0"/>
              <a:t>Keinohrhasen</a:t>
            </a:r>
            <a:r>
              <a:rPr lang="de-DE" dirty="0" smtClean="0"/>
              <a:t>“ 2007, „Zweiohrküken“ 2009, „</a:t>
            </a:r>
            <a:r>
              <a:rPr lang="de-DE" dirty="0" err="1" smtClean="0"/>
              <a:t>Offroad</a:t>
            </a:r>
            <a:r>
              <a:rPr lang="de-DE" dirty="0" smtClean="0"/>
              <a:t>“ 2012, „Tatort“ aus Weimar seit 2013</a:t>
            </a:r>
            <a:r>
              <a:rPr lang="de-DE" dirty="0" smtClean="0"/>
              <a:t>)</a:t>
            </a:r>
          </a:p>
          <a:p>
            <a:r>
              <a:rPr lang="fi-FI" sz="2800" dirty="0" smtClean="0">
                <a:solidFill>
                  <a:schemeClr val="accent1">
                    <a:lumMod val="40000"/>
                    <a:lumOff val="60000"/>
                  </a:schemeClr>
                </a:solidFill>
              </a:rPr>
              <a:t>Katarina </a:t>
            </a:r>
            <a:r>
              <a:rPr lang="fi-FI" sz="2800" dirty="0" smtClean="0">
                <a:solidFill>
                  <a:schemeClr val="accent1">
                    <a:lumMod val="40000"/>
                    <a:lumOff val="60000"/>
                  </a:schemeClr>
                </a:solidFill>
              </a:rPr>
              <a:t>Witt</a:t>
            </a:r>
            <a:endParaRPr lang="fi-FI" sz="2800" dirty="0" smtClean="0">
              <a:solidFill>
                <a:schemeClr val="accent1">
                  <a:lumMod val="40000"/>
                  <a:lumOff val="60000"/>
                </a:schemeClr>
              </a:solidFill>
            </a:endParaRPr>
          </a:p>
          <a:p>
            <a:r>
              <a:rPr lang="de-DE" dirty="0" smtClean="0"/>
              <a:t>Katarina Witt wurde </a:t>
            </a:r>
            <a:r>
              <a:rPr lang="de-DE" dirty="0" smtClean="0">
                <a:hlinkClick r:id="rId5"/>
              </a:rPr>
              <a:t>1965</a:t>
            </a:r>
            <a:r>
              <a:rPr lang="de-DE" dirty="0" smtClean="0"/>
              <a:t> in West-Staaken (heute Berlin-Staaken) geboren. Witt ist eine ehemalige deutsche Eiskunstläuferin und mit zwei Goldmedaillen (1984, 1988) eine der erfolgreichsten Eiskunstläuferinnen in der Geschichte der Olympischen Spiele sowie vierfache Weltmeisterin (1984/85, 1987/88).– </a:t>
            </a:r>
          </a:p>
          <a:p>
            <a:endParaRPr lang="de-DE" dirty="0" smtClean="0"/>
          </a:p>
          <a:p>
            <a:endParaRPr lang="en-US" dirty="0" smtClean="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eutschland.png"/>
          <p:cNvPicPr>
            <a:picLocks noChangeAspect="1"/>
          </p:cNvPicPr>
          <p:nvPr/>
        </p:nvPicPr>
        <p:blipFill>
          <a:blip r:embed="rId2" cstate="print"/>
          <a:stretch>
            <a:fillRect/>
          </a:stretch>
        </p:blipFill>
        <p:spPr>
          <a:xfrm>
            <a:off x="4886325" y="4305300"/>
            <a:ext cx="4257675" cy="2552700"/>
          </a:xfrm>
          <a:prstGeom prst="rect">
            <a:avLst/>
          </a:prstGeom>
        </p:spPr>
      </p:pic>
      <p:sp>
        <p:nvSpPr>
          <p:cNvPr id="3" name="Текст 2"/>
          <p:cNvSpPr>
            <a:spLocks noGrp="1"/>
          </p:cNvSpPr>
          <p:nvPr>
            <p:ph type="body" idx="1"/>
          </p:nvPr>
        </p:nvSpPr>
        <p:spPr>
          <a:xfrm>
            <a:off x="611560" y="260648"/>
            <a:ext cx="7772400" cy="6264696"/>
          </a:xfrm>
        </p:spPr>
        <p:txBody>
          <a:bodyPr>
            <a:normAutofit/>
          </a:bodyPr>
          <a:lstStyle/>
          <a:p>
            <a:r>
              <a:rPr lang="en-US" sz="2800" dirty="0" smtClean="0">
                <a:solidFill>
                  <a:schemeClr val="accent1">
                    <a:lumMod val="40000"/>
                    <a:lumOff val="60000"/>
                  </a:schemeClr>
                </a:solidFill>
              </a:rPr>
              <a:t>Matthias </a:t>
            </a:r>
            <a:r>
              <a:rPr lang="en-US" sz="2800" dirty="0" smtClean="0">
                <a:solidFill>
                  <a:schemeClr val="accent1">
                    <a:lumMod val="40000"/>
                    <a:lumOff val="60000"/>
                  </a:schemeClr>
                </a:solidFill>
              </a:rPr>
              <a:t>Brandt</a:t>
            </a:r>
          </a:p>
          <a:p>
            <a:r>
              <a:rPr lang="de-DE" sz="2300" dirty="0" smtClean="0"/>
              <a:t>In Berlin wurde Matthias Brandt geboren. Brandt kam am </a:t>
            </a:r>
            <a:r>
              <a:rPr lang="de-DE" sz="2300" dirty="0" smtClean="0">
                <a:hlinkClick r:id="rId3" tooltip="Geboren am 7. Oktober"/>
              </a:rPr>
              <a:t>7. Oktober</a:t>
            </a:r>
            <a:r>
              <a:rPr lang="de-DE" sz="2300" dirty="0" smtClean="0"/>
              <a:t> </a:t>
            </a:r>
            <a:r>
              <a:rPr lang="de-DE" sz="2300" dirty="0" smtClean="0">
                <a:hlinkClick r:id="rId4" tooltip="Geboren in 1961"/>
              </a:rPr>
              <a:t>1961</a:t>
            </a:r>
            <a:r>
              <a:rPr lang="de-DE" sz="2300" dirty="0" smtClean="0"/>
              <a:t> zur Welt und ist ein renommierter deutscher Schauspieler (u. a. „In Sachen Kaminski“ 2005, „Contergan“ 2007), der seit 2011 als Münchner Kommissar in der TV-Reihe „Polizeiruf 110“ ermittelt</a:t>
            </a:r>
            <a:r>
              <a:rPr lang="de-DE" sz="2300" dirty="0" smtClean="0"/>
              <a:t>.</a:t>
            </a:r>
          </a:p>
          <a:p>
            <a:r>
              <a:rPr lang="en-US" sz="2800" dirty="0" smtClean="0">
                <a:solidFill>
                  <a:schemeClr val="accent1">
                    <a:lumMod val="40000"/>
                    <a:lumOff val="60000"/>
                  </a:schemeClr>
                </a:solidFill>
              </a:rPr>
              <a:t>Nina </a:t>
            </a:r>
            <a:r>
              <a:rPr lang="en-US" sz="2800" dirty="0" smtClean="0">
                <a:solidFill>
                  <a:schemeClr val="accent1">
                    <a:lumMod val="40000"/>
                    <a:lumOff val="60000"/>
                  </a:schemeClr>
                </a:solidFill>
              </a:rPr>
              <a:t>Hagen</a:t>
            </a:r>
            <a:endParaRPr lang="de-DE" sz="2800" dirty="0" smtClean="0">
              <a:solidFill>
                <a:schemeClr val="accent1">
                  <a:lumMod val="40000"/>
                  <a:lumOff val="60000"/>
                </a:schemeClr>
              </a:solidFill>
            </a:endParaRPr>
          </a:p>
          <a:p>
            <a:r>
              <a:rPr lang="de-DE" sz="2300" dirty="0" smtClean="0"/>
              <a:t>Nina Hagen wurde </a:t>
            </a:r>
            <a:r>
              <a:rPr lang="de-DE" sz="2300" dirty="0" smtClean="0">
                <a:hlinkClick r:id="rId5"/>
              </a:rPr>
              <a:t>1955</a:t>
            </a:r>
            <a:r>
              <a:rPr lang="de-DE" sz="2300" dirty="0" smtClean="0"/>
              <a:t> in Ost-Berlin geboren. Hagen ist eine deutsche Sängerin (u. a. „Unbehagen“ 1979, „Personal Jesus“ 2010) und Schauspielerin (u. a. „7 Zwerge“ 2004/2006), die für ihre exzentrischen und schrillen Auftritte bekannt ist und gelegentlich als „</a:t>
            </a:r>
            <a:r>
              <a:rPr lang="de-DE" sz="2300" dirty="0" err="1" smtClean="0"/>
              <a:t>Godmother</a:t>
            </a:r>
            <a:r>
              <a:rPr lang="de-DE" sz="2300" dirty="0" smtClean="0"/>
              <a:t> des Punk“ bezeichnet wird</a:t>
            </a:r>
            <a:r>
              <a:rPr lang="de-DE" sz="2300" dirty="0" smtClean="0"/>
              <a:t>.</a:t>
            </a:r>
            <a:endParaRPr lang="de-DE" sz="2300" dirty="0" smtClean="0"/>
          </a:p>
          <a:p>
            <a:endParaRPr lang="en-US" sz="2800" dirty="0">
              <a:solidFill>
                <a:schemeClr val="accent1">
                  <a:lumMod val="40000"/>
                  <a:lumOff val="6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eutschland.png"/>
          <p:cNvPicPr>
            <a:picLocks noChangeAspect="1"/>
          </p:cNvPicPr>
          <p:nvPr/>
        </p:nvPicPr>
        <p:blipFill>
          <a:blip r:embed="rId2" cstate="print"/>
          <a:stretch>
            <a:fillRect/>
          </a:stretch>
        </p:blipFill>
        <p:spPr>
          <a:xfrm>
            <a:off x="4886325" y="4305300"/>
            <a:ext cx="4257675" cy="2552700"/>
          </a:xfrm>
          <a:prstGeom prst="rect">
            <a:avLst/>
          </a:prstGeom>
        </p:spPr>
      </p:pic>
      <p:sp>
        <p:nvSpPr>
          <p:cNvPr id="3" name="Текст 2"/>
          <p:cNvSpPr>
            <a:spLocks noGrp="1"/>
          </p:cNvSpPr>
          <p:nvPr>
            <p:ph type="body" idx="1"/>
          </p:nvPr>
        </p:nvSpPr>
        <p:spPr>
          <a:xfrm>
            <a:off x="530352" y="404664"/>
            <a:ext cx="8290120" cy="6048672"/>
          </a:xfrm>
        </p:spPr>
        <p:txBody>
          <a:bodyPr>
            <a:normAutofit lnSpcReduction="10000"/>
          </a:bodyPr>
          <a:lstStyle/>
          <a:p>
            <a:r>
              <a:rPr lang="en-US" sz="2800" dirty="0" smtClean="0">
                <a:solidFill>
                  <a:schemeClr val="accent1">
                    <a:lumMod val="40000"/>
                    <a:lumOff val="60000"/>
                  </a:schemeClr>
                </a:solidFill>
              </a:rPr>
              <a:t>Katharina </a:t>
            </a:r>
            <a:r>
              <a:rPr lang="en-US" sz="2800" dirty="0" err="1" smtClean="0">
                <a:solidFill>
                  <a:schemeClr val="accent1">
                    <a:lumMod val="40000"/>
                    <a:lumOff val="60000"/>
                  </a:schemeClr>
                </a:solidFill>
              </a:rPr>
              <a:t>Thalbach</a:t>
            </a:r>
            <a:endParaRPr lang="en-US" sz="2800" dirty="0" smtClean="0">
              <a:solidFill>
                <a:schemeClr val="accent1">
                  <a:lumMod val="40000"/>
                  <a:lumOff val="60000"/>
                </a:schemeClr>
              </a:solidFill>
            </a:endParaRPr>
          </a:p>
          <a:p>
            <a:r>
              <a:rPr lang="de-DE" dirty="0" smtClean="0"/>
              <a:t>In Ost-Berlin wurde Katharina Thalbach geboren. Thalbach kam am </a:t>
            </a:r>
            <a:r>
              <a:rPr lang="de-DE" dirty="0" smtClean="0">
                <a:hlinkClick r:id="rId3" tooltip="Geboren am 19. Januar"/>
              </a:rPr>
              <a:t>19. Januar</a:t>
            </a:r>
            <a:r>
              <a:rPr lang="de-DE" dirty="0" smtClean="0"/>
              <a:t> </a:t>
            </a:r>
            <a:r>
              <a:rPr lang="de-DE" dirty="0" smtClean="0">
                <a:hlinkClick r:id="rId4" tooltip="Geboren in 1954"/>
              </a:rPr>
              <a:t>1954</a:t>
            </a:r>
            <a:r>
              <a:rPr lang="de-DE" dirty="0" smtClean="0"/>
              <a:t> zur Welt und ist eine deutsche Schauspielerin (u. a. „Die Leiden des jungen Werthers“ 1976, „Die Blechtrommel“ 1979, „Sonnenallee“ 1999, „Die Vermessung der Welt“ 2012) und Theater-Regisseurin</a:t>
            </a:r>
            <a:r>
              <a:rPr lang="de-DE" dirty="0" smtClean="0"/>
              <a:t>.</a:t>
            </a:r>
            <a:endParaRPr lang="de-DE" dirty="0" smtClean="0"/>
          </a:p>
          <a:p>
            <a:r>
              <a:rPr lang="en-US" sz="2800" dirty="0" smtClean="0">
                <a:solidFill>
                  <a:schemeClr val="accent1">
                    <a:lumMod val="40000"/>
                    <a:lumOff val="60000"/>
                  </a:schemeClr>
                </a:solidFill>
              </a:rPr>
              <a:t>Marlene </a:t>
            </a:r>
            <a:r>
              <a:rPr lang="en-US" sz="2800" dirty="0" smtClean="0">
                <a:solidFill>
                  <a:schemeClr val="accent1">
                    <a:lumMod val="40000"/>
                    <a:lumOff val="60000"/>
                  </a:schemeClr>
                </a:solidFill>
              </a:rPr>
              <a:t>Dietrich</a:t>
            </a:r>
            <a:endParaRPr lang="en-US" sz="2800" dirty="0" smtClean="0">
              <a:solidFill>
                <a:schemeClr val="accent1">
                  <a:lumMod val="40000"/>
                  <a:lumOff val="60000"/>
                </a:schemeClr>
              </a:solidFill>
            </a:endParaRPr>
          </a:p>
          <a:p>
            <a:r>
              <a:rPr lang="de-DE" dirty="0" smtClean="0"/>
              <a:t>Marlene Dietrich wurde in Schöneberg (heute Berlin) geboren. Sie kam am </a:t>
            </a:r>
            <a:r>
              <a:rPr lang="de-DE" dirty="0" smtClean="0">
                <a:hlinkClick r:id="rId5" tooltip="Geboren am 27. Dezember"/>
              </a:rPr>
              <a:t>27. Dezember</a:t>
            </a:r>
            <a:r>
              <a:rPr lang="de-DE" dirty="0" smtClean="0"/>
              <a:t> </a:t>
            </a:r>
            <a:r>
              <a:rPr lang="de-DE" dirty="0" smtClean="0">
                <a:hlinkClick r:id="rId6" tooltip="Geboren in 1901"/>
              </a:rPr>
              <a:t>1901</a:t>
            </a:r>
            <a:r>
              <a:rPr lang="de-DE" dirty="0" smtClean="0"/>
              <a:t> zur Welt und war eine deutsch-US-amerikanische Schauspielerin (u. a. „Der blaue Engel“ 1930) und </a:t>
            </a:r>
            <a:r>
              <a:rPr lang="de-DE" dirty="0" smtClean="0"/>
              <a:t>Sängerin.</a:t>
            </a:r>
            <a:endParaRPr lang="de-DE" dirty="0" smtClean="0"/>
          </a:p>
          <a:p>
            <a:r>
              <a:rPr lang="en-US" sz="2800" dirty="0" smtClean="0">
                <a:solidFill>
                  <a:schemeClr val="accent1">
                    <a:lumMod val="40000"/>
                    <a:lumOff val="60000"/>
                  </a:schemeClr>
                </a:solidFill>
              </a:rPr>
              <a:t>Hans </a:t>
            </a:r>
            <a:r>
              <a:rPr lang="en-US" sz="2800" dirty="0" smtClean="0">
                <a:solidFill>
                  <a:schemeClr val="accent1">
                    <a:lumMod val="40000"/>
                    <a:lumOff val="60000"/>
                  </a:schemeClr>
                </a:solidFill>
              </a:rPr>
              <a:t>Rosenthal</a:t>
            </a:r>
          </a:p>
          <a:p>
            <a:r>
              <a:rPr lang="de-DE" dirty="0" smtClean="0"/>
              <a:t>In </a:t>
            </a:r>
            <a:r>
              <a:rPr lang="de-DE" dirty="0" smtClean="0"/>
              <a:t>Berlin wurde </a:t>
            </a:r>
            <a:r>
              <a:rPr lang="de-DE" dirty="0" smtClean="0">
                <a:hlinkClick r:id="rId7"/>
              </a:rPr>
              <a:t>1925</a:t>
            </a:r>
            <a:r>
              <a:rPr lang="de-DE" dirty="0" smtClean="0"/>
              <a:t> Hans Rosenthal geboren. Er war ein deutscher Showmaster und Entertainer, der in den 1950ern bis 1980ern große und beliebte Unterhaltungssendungen zunächst im Hörfunk sowie später etwa „Dalli </a:t>
            </a:r>
            <a:r>
              <a:rPr lang="de-DE" dirty="0" err="1" smtClean="0"/>
              <a:t>Dalli</a:t>
            </a:r>
            <a:r>
              <a:rPr lang="de-DE" dirty="0" smtClean="0"/>
              <a:t>“ (1971–1986) im TV moderierte und den Ausruf „…das war Spitze!" zu seinem Markenzeichen machte</a:t>
            </a:r>
            <a:r>
              <a:rPr lang="de-DE" dirty="0" smtClean="0"/>
              <a:t>.</a:t>
            </a:r>
          </a:p>
          <a:p>
            <a:endParaRPr lang="de-DE" dirty="0" smtClean="0"/>
          </a:p>
          <a:p>
            <a:endParaRPr lang="en-US" dirty="0" smtClean="0"/>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7084814CD35F9E4FB9BEF72EB4339178" ma:contentTypeVersion="0" ma:contentTypeDescription="Создание документа." ma:contentTypeScope="" ma:versionID="39a715d14aaaf50f8ecea1512668234f">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A87DFD-F894-4D13-8585-3CBF3D7A4683}"/>
</file>

<file path=customXml/itemProps2.xml><?xml version="1.0" encoding="utf-8"?>
<ds:datastoreItem xmlns:ds="http://schemas.openxmlformats.org/officeDocument/2006/customXml" ds:itemID="{25B4FF2B-04FA-4BD7-BF8D-D7B9DED3D3D2}"/>
</file>

<file path=customXml/itemProps3.xml><?xml version="1.0" encoding="utf-8"?>
<ds:datastoreItem xmlns:ds="http://schemas.openxmlformats.org/officeDocument/2006/customXml" ds:itemID="{4677C05D-99B4-4B5C-99B0-43D52375280B}"/>
</file>

<file path=docProps/app.xml><?xml version="1.0" encoding="utf-8"?>
<Properties xmlns="http://schemas.openxmlformats.org/officeDocument/2006/extended-properties" xmlns:vt="http://schemas.openxmlformats.org/officeDocument/2006/docPropsVTypes">
  <Template>Flow</Template>
  <TotalTime>63</TotalTime>
  <Words>248</Words>
  <Application>Microsoft Office PowerPoint</Application>
  <PresentationFormat>Экран (4:3)</PresentationFormat>
  <Paragraphs>48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Поток</vt:lpstr>
      <vt:lpstr>Berlin  [bɛɐ̯ˈliːn] ist die Bundeshauptstadt der  Bundesrepublik Deutschland und zugleich eines ihrer Länder. </vt:lpstr>
      <vt:lpstr>Слайд 2</vt:lpstr>
      <vt:lpstr>Слайд 3</vt:lpstr>
      <vt:lpstr>Eckdaten der Bezirke von Berlin am 30. Juni 2015</vt:lpstr>
      <vt:lpstr>Sehenswürdigkeiten in Berlin</vt:lpstr>
      <vt:lpstr>Слайд 6</vt:lpstr>
      <vt:lpstr>Berühmte Berliner </vt:lpstr>
      <vt:lpstr>Слайд 8</vt:lpstr>
      <vt:lpstr>Слайд 9</vt:lpstr>
      <vt:lpstr>Feste und Traditionen in Berlin</vt:lpstr>
      <vt:lpstr>Internationale Kulturfestivals</vt:lpstr>
      <vt:lpstr>Слайд 12</vt:lpstr>
      <vt:lpstr>Dialekt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Berlin  [bɛɐ̯ˈliːn] ist die Bundeshauptstadt der  Bundesrepublik Deutschland und zugleich eines ihrer Länder.</dc:title>
  <dc:creator>user</dc:creator>
  <cp:lastModifiedBy>user</cp:lastModifiedBy>
  <cp:revision>7</cp:revision>
  <dcterms:created xsi:type="dcterms:W3CDTF">2016-05-15T15:00:10Z</dcterms:created>
  <dcterms:modified xsi:type="dcterms:W3CDTF">2016-05-15T16:04:04Z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0x0101007084814CD35F9E4FB9BEF72EB4339178</vt:lpwstr>
  </property>
</Properties>
</file>